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7" r:id="rId2"/>
  </p:sldMasterIdLst>
  <p:notesMasterIdLst>
    <p:notesMasterId r:id="rId16"/>
  </p:notesMasterIdLst>
  <p:sldIdLst>
    <p:sldId id="267" r:id="rId3"/>
    <p:sldId id="274" r:id="rId4"/>
    <p:sldId id="257" r:id="rId5"/>
    <p:sldId id="268" r:id="rId6"/>
    <p:sldId id="269" r:id="rId7"/>
    <p:sldId id="270" r:id="rId8"/>
    <p:sldId id="272" r:id="rId9"/>
    <p:sldId id="271" r:id="rId10"/>
    <p:sldId id="273" r:id="rId11"/>
    <p:sldId id="275" r:id="rId12"/>
    <p:sldId id="276" r:id="rId13"/>
    <p:sldId id="277" r:id="rId14"/>
    <p:sldId id="266" r:id="rId15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00416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53" autoAdjust="0"/>
  </p:normalViewPr>
  <p:slideViewPr>
    <p:cSldViewPr snapToGrid="0">
      <p:cViewPr varScale="1">
        <p:scale>
          <a:sx n="108" d="100"/>
          <a:sy n="108" d="100"/>
        </p:scale>
        <p:origin x="-1332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3832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7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59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3385812" y="3053369"/>
            <a:ext cx="4733058" cy="4982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baseline="0">
                <a:solidFill>
                  <a:srgbClr val="004169"/>
                </a:solidFill>
                <a:latin typeface="+mj-lt"/>
              </a:defRPr>
            </a:lvl1pPr>
            <a:lvl2pPr marL="49528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2" hasCustomPrompt="1"/>
          </p:nvPr>
        </p:nvSpPr>
        <p:spPr>
          <a:xfrm>
            <a:off x="3385279" y="3551634"/>
            <a:ext cx="4733629" cy="871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9528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Подзаголовок презентации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85279" y="5643416"/>
            <a:ext cx="3869459" cy="406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95285" indent="0">
              <a:buNone/>
              <a:defRPr sz="1400"/>
            </a:lvl2pPr>
            <a:lvl3pPr marL="990570" indent="0">
              <a:buNone/>
              <a:defRPr sz="1400"/>
            </a:lvl3pPr>
            <a:lvl4pPr marL="1485855" indent="0">
              <a:buNone/>
              <a:defRPr sz="1400"/>
            </a:lvl4pPr>
            <a:lvl5pPr marL="1981140" indent="0">
              <a:buNone/>
              <a:defRPr sz="1400"/>
            </a:lvl5pPr>
          </a:lstStyle>
          <a:p>
            <a:pPr lvl="0"/>
            <a:r>
              <a:rPr lang="ru-RU" dirty="0" smtClean="0"/>
              <a:t>Автор</a:t>
            </a:r>
            <a:endParaRPr lang="ru-RU" dirty="0"/>
          </a:p>
        </p:txBody>
      </p:sp>
      <p:pic>
        <p:nvPicPr>
          <p:cNvPr id="9" name="image2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385278" y="1220569"/>
            <a:ext cx="3056069" cy="8452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97159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565731" y="366259"/>
            <a:ext cx="864588" cy="36263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668871" y="366259"/>
            <a:ext cx="7896860" cy="4982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004169"/>
                </a:solidFill>
                <a:latin typeface="+mj-lt"/>
              </a:defRPr>
            </a:lvl1pPr>
            <a:lvl2pPr marL="49528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2" hasCustomPrompt="1"/>
          </p:nvPr>
        </p:nvSpPr>
        <p:spPr>
          <a:xfrm>
            <a:off x="668338" y="865188"/>
            <a:ext cx="7897812" cy="871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9528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68338" y="1862138"/>
            <a:ext cx="3887888" cy="423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95285" indent="0">
              <a:buNone/>
              <a:defRPr sz="1400"/>
            </a:lvl2pPr>
            <a:lvl3pPr marL="990570" indent="0">
              <a:buNone/>
              <a:defRPr sz="1400"/>
            </a:lvl3pPr>
            <a:lvl4pPr marL="1485855" indent="0">
              <a:buNone/>
              <a:defRPr sz="1400"/>
            </a:lvl4pPr>
            <a:lvl5pPr marL="1981140" indent="0">
              <a:buNone/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4"/>
          </p:nvPr>
        </p:nvSpPr>
        <p:spPr>
          <a:xfrm>
            <a:off x="4677843" y="1862138"/>
            <a:ext cx="3887888" cy="423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95285" indent="0">
              <a:buNone/>
              <a:defRPr sz="1400"/>
            </a:lvl2pPr>
            <a:lvl3pPr marL="990570" indent="0">
              <a:buNone/>
              <a:defRPr sz="1400"/>
            </a:lvl3pPr>
            <a:lvl4pPr marL="1485855" indent="0">
              <a:buNone/>
              <a:defRPr sz="1400"/>
            </a:lvl4pPr>
            <a:lvl5pPr marL="1981140" indent="0">
              <a:buNone/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2206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565731" y="366259"/>
            <a:ext cx="864588" cy="36263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931338" y="1601258"/>
            <a:ext cx="7896860" cy="4079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95285" indent="0">
              <a:buNone/>
              <a:defRPr sz="1400"/>
            </a:lvl2pPr>
            <a:lvl3pPr marL="990570" indent="0">
              <a:buNone/>
              <a:defRPr sz="1400"/>
            </a:lvl3pPr>
            <a:lvl4pPr marL="1485855" indent="0">
              <a:buNone/>
              <a:defRPr sz="1400"/>
            </a:lvl4pPr>
            <a:lvl5pPr marL="1981140" indent="0">
              <a:buNone/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668871" y="366259"/>
            <a:ext cx="7896860" cy="4982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004169"/>
                </a:solidFill>
                <a:latin typeface="+mj-lt"/>
              </a:defRPr>
            </a:lvl1pPr>
            <a:lvl2pPr marL="49528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565731" y="366259"/>
            <a:ext cx="864588" cy="36263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668871" y="366259"/>
            <a:ext cx="7896860" cy="4982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004169"/>
                </a:solidFill>
                <a:latin typeface="+mj-lt"/>
              </a:defRPr>
            </a:lvl1pPr>
            <a:lvl2pPr marL="49528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2" hasCustomPrompt="1"/>
          </p:nvPr>
        </p:nvSpPr>
        <p:spPr>
          <a:xfrm>
            <a:off x="668338" y="865188"/>
            <a:ext cx="7897812" cy="871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9528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68338" y="1862138"/>
            <a:ext cx="3704157" cy="423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95285" indent="0">
              <a:buNone/>
              <a:defRPr sz="1400"/>
            </a:lvl2pPr>
            <a:lvl3pPr marL="990570" indent="0">
              <a:buNone/>
              <a:defRPr sz="1400"/>
            </a:lvl3pPr>
            <a:lvl4pPr marL="1485855" indent="0">
              <a:buNone/>
              <a:defRPr sz="1400"/>
            </a:lvl4pPr>
            <a:lvl5pPr marL="1981140" indent="0">
              <a:buNone/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>
          <a:xfrm>
            <a:off x="4572000" y="1862138"/>
            <a:ext cx="6591300" cy="416718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287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д_спец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8C73-32AC-47AE-8CF9-D28A7FD9367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732946" y="2359105"/>
            <a:ext cx="4733058" cy="4982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baseline="0">
                <a:solidFill>
                  <a:schemeClr val="bg1"/>
                </a:solidFill>
                <a:latin typeface="+mj-lt"/>
              </a:defRPr>
            </a:lvl1pPr>
            <a:lvl2pPr marL="49528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3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Заголовок презентации</a:t>
            </a:r>
            <a:endParaRPr lang="ru-RU" dirty="0"/>
          </a:p>
        </p:txBody>
      </p:sp>
      <p:sp>
        <p:nvSpPr>
          <p:cNvPr id="16" name="Объект 9"/>
          <p:cNvSpPr>
            <a:spLocks noGrp="1"/>
          </p:cNvSpPr>
          <p:nvPr>
            <p:ph sz="quarter" idx="14" hasCustomPrompt="1"/>
          </p:nvPr>
        </p:nvSpPr>
        <p:spPr>
          <a:xfrm>
            <a:off x="3732413" y="2857370"/>
            <a:ext cx="4733629" cy="871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9528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9057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485855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98114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Подзаголовок презентации</a:t>
            </a:r>
            <a:endParaRPr lang="ru-RU" dirty="0"/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732413" y="5694218"/>
            <a:ext cx="3869459" cy="406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95285" indent="0">
              <a:buNone/>
              <a:defRPr sz="1400"/>
            </a:lvl2pPr>
            <a:lvl3pPr marL="990570" indent="0">
              <a:buNone/>
              <a:defRPr sz="1400"/>
            </a:lvl3pPr>
            <a:lvl4pPr marL="1485855" indent="0">
              <a:buNone/>
              <a:defRPr sz="1400"/>
            </a:lvl4pPr>
            <a:lvl5pPr marL="1981140" indent="0">
              <a:buNone/>
              <a:defRPr sz="1400"/>
            </a:lvl5pPr>
          </a:lstStyle>
          <a:p>
            <a:pPr lvl="0"/>
            <a:r>
              <a:rPr lang="ru-RU" dirty="0" smtClean="0"/>
              <a:t>Автор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13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ец оформление 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431627"/>
            <a:ext cx="8543925" cy="83190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8C73-32AC-47AE-8CF9-D28A7FD9367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681038" y="2219325"/>
            <a:ext cx="8543925" cy="3690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95285" indent="0" algn="l"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marL="990570" indent="0" algn="l"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485855" indent="0" algn="l"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981139" indent="0" algn="l"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681038" y="1263650"/>
            <a:ext cx="8620125" cy="67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95285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9057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485855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981139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4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ец оформление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431627"/>
            <a:ext cx="8543925" cy="83190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8C73-32AC-47AE-8CF9-D28A7FD9367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681039" y="2219325"/>
            <a:ext cx="4040592" cy="3690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95285" indent="0" algn="l"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marL="990570" indent="0" algn="l"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485855" indent="0" algn="l"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981139" indent="0" algn="l"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681038" y="1263650"/>
            <a:ext cx="8620125" cy="67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95285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9057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485855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981139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5"/>
          </p:nvPr>
        </p:nvSpPr>
        <p:spPr>
          <a:xfrm>
            <a:off x="5260572" y="2219325"/>
            <a:ext cx="4040592" cy="3690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95285" indent="0" algn="l"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marL="990570" indent="0" algn="l"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485855" indent="0" algn="l"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981139" indent="0" algn="l"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702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ец оформление текст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431627"/>
            <a:ext cx="8543925" cy="83190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8C73-32AC-47AE-8CF9-D28A7FD9367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681039" y="2219325"/>
            <a:ext cx="4040592" cy="3690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95285" indent="0" algn="l"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marL="990570" indent="0" algn="l"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485855" indent="0" algn="l"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981139" indent="0" algn="l"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681038" y="1263650"/>
            <a:ext cx="8620125" cy="67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95285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9057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485855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981139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5"/>
          </p:nvPr>
        </p:nvSpPr>
        <p:spPr>
          <a:xfrm>
            <a:off x="5029200" y="2219325"/>
            <a:ext cx="5337175" cy="369093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12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979399" y="6028655"/>
            <a:ext cx="287897" cy="2923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56" r:id="rId3"/>
    <p:sldLayoutId id="2147483663" r:id="rId4"/>
  </p:sldLayoutIdLst>
  <p:transition spd="med"/>
  <p:hf hdr="0" ftr="0" dt="0"/>
  <p:txStyles>
    <p:titleStyle>
      <a:lvl1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905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67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47642" marR="0" indent="-247642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4201" marR="0" indent="-288916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37268" marR="0" indent="-346698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71076" marR="0" indent="-385221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66361" marR="0" indent="-385221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861645" marR="0" indent="-385221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356930" marR="0" indent="-385221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852215" marR="0" indent="-385221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47500" marR="0" indent="-385221" algn="l" defTabSz="990570" rtl="0" latinLnBrk="0">
        <a:lnSpc>
          <a:spcPct val="90000"/>
        </a:lnSpc>
        <a:spcBef>
          <a:spcPts val="1083"/>
        </a:spcBef>
        <a:spcAft>
          <a:spcPts val="0"/>
        </a:spcAft>
        <a:buClrTx/>
        <a:buSzPct val="100000"/>
        <a:buFont typeface="Arial"/>
        <a:buChar char="•"/>
        <a:tabLst/>
        <a:defRPr sz="3033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95285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90570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485854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981139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476424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971709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466993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962278" algn="r" defTabSz="9905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E8C73-32AC-47AE-8CF9-D28A7FD9367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logo_white.png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8629319" y="372110"/>
            <a:ext cx="865801" cy="363144"/>
          </a:xfrm>
          <a:prstGeom prst="rect">
            <a:avLst/>
          </a:prstGeom>
          <a:ln w="12700"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12964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9" r:id="rId2"/>
    <p:sldLayoutId id="2147483660" r:id="rId3"/>
    <p:sldLayoutId id="2147483661" r:id="rId4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956082" y="3043441"/>
            <a:ext cx="8339666" cy="1176867"/>
          </a:xfrm>
        </p:spPr>
        <p:txBody>
          <a:bodyPr/>
          <a:lstStyle/>
          <a:p>
            <a:pPr algn="ctr"/>
            <a:r>
              <a:rPr lang="ru-RU" sz="4000" kern="1200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Предложение о </a:t>
            </a:r>
            <a:r>
              <a:rPr lang="ru-RU" sz="4000" kern="12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сотрудничестве:</a:t>
            </a:r>
          </a:p>
          <a:p>
            <a:pPr algn="ctr"/>
            <a:r>
              <a:rPr lang="ru-RU" sz="2400" kern="12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аренда (покупка) объектов электросетевого хозяйства*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6532686" y="6400017"/>
            <a:ext cx="3165230" cy="317306"/>
          </a:xfrm>
        </p:spPr>
        <p:txBody>
          <a:bodyPr/>
          <a:lstStyle/>
          <a:p>
            <a:pPr algn="ctr"/>
            <a:r>
              <a:rPr lang="ru-RU" sz="1400" dirty="0" smtClean="0"/>
              <a:t>*Не является публичной офертой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385279" y="5643416"/>
            <a:ext cx="3869459" cy="7150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4169"/>
                </a:solidFill>
              </a:rPr>
              <a:t>АО «ОРЭС-</a:t>
            </a:r>
            <a:r>
              <a:rPr lang="ru-RU" dirty="0" err="1" smtClean="0">
                <a:solidFill>
                  <a:srgbClr val="004169"/>
                </a:solidFill>
              </a:rPr>
              <a:t>Прикамья</a:t>
            </a:r>
            <a:r>
              <a:rPr lang="ru-RU" dirty="0" smtClean="0">
                <a:solidFill>
                  <a:srgbClr val="004169"/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rgbClr val="004169"/>
                </a:solidFill>
              </a:rPr>
              <a:t>2018 г.</a:t>
            </a:r>
          </a:p>
          <a:p>
            <a:pPr algn="ctr"/>
            <a:endParaRPr lang="ru-RU" dirty="0">
              <a:solidFill>
                <a:srgbClr val="004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54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68871" y="366259"/>
            <a:ext cx="7896860" cy="908626"/>
          </a:xfrm>
        </p:spPr>
        <p:txBody>
          <a:bodyPr/>
          <a:lstStyle/>
          <a:p>
            <a:r>
              <a:rPr lang="ru-RU" dirty="0"/>
              <a:t>5. Почему АО </a:t>
            </a:r>
            <a:r>
              <a:rPr lang="ru-RU" dirty="0" smtClean="0"/>
              <a:t>«ОРЭС-</a:t>
            </a:r>
            <a:r>
              <a:rPr lang="ru-RU" dirty="0" err="1" smtClean="0"/>
              <a:t>Прикамья</a:t>
            </a:r>
            <a:r>
              <a:rPr lang="ru-RU" dirty="0" smtClean="0"/>
              <a:t>» </a:t>
            </a:r>
            <a:r>
              <a:rPr lang="ru-RU" dirty="0"/>
              <a:t>- надежный партнер?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  <p:pic>
        <p:nvPicPr>
          <p:cNvPr id="6" name="Picture 5" descr="Jigsa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79488"/>
            <a:ext cx="84582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48038" y="1989138"/>
            <a:ext cx="1511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983163" y="2016126"/>
            <a:ext cx="1439862" cy="9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>
                <a:solidFill>
                  <a:srgbClr val="464646"/>
                </a:solidFill>
              </a:rPr>
              <a:t>1 155 млн. руб.</a:t>
            </a:r>
            <a:r>
              <a:rPr lang="ru-RU" altLang="ru-RU" sz="1400" dirty="0">
                <a:solidFill>
                  <a:srgbClr val="464646"/>
                </a:solidFill>
              </a:rPr>
              <a:t> -инвестиции в 2004-2015 гг.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endParaRPr lang="ru-RU" altLang="ru-RU" sz="1400" dirty="0">
              <a:solidFill>
                <a:srgbClr val="464646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605587" y="1980344"/>
            <a:ext cx="1470025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300" b="1" dirty="0">
                <a:solidFill>
                  <a:srgbClr val="464646"/>
                </a:solidFill>
              </a:rPr>
              <a:t>более 450 млн. руб.</a:t>
            </a:r>
            <a:r>
              <a:rPr lang="ru-RU" altLang="ru-RU" sz="1300" dirty="0">
                <a:solidFill>
                  <a:srgbClr val="464646"/>
                </a:solidFill>
              </a:rPr>
              <a:t> </a:t>
            </a:r>
            <a:r>
              <a:rPr lang="ru-RU" altLang="ru-RU" sz="1300" dirty="0" smtClean="0">
                <a:solidFill>
                  <a:srgbClr val="464646"/>
                </a:solidFill>
              </a:rPr>
              <a:t>– </a:t>
            </a:r>
            <a:r>
              <a:rPr lang="ru-RU" altLang="ru-RU" sz="1300" dirty="0" err="1" smtClean="0">
                <a:solidFill>
                  <a:srgbClr val="464646"/>
                </a:solidFill>
              </a:rPr>
              <a:t>инвести-ционный</a:t>
            </a:r>
            <a:r>
              <a:rPr lang="ru-RU" altLang="ru-RU" sz="1300" dirty="0" smtClean="0">
                <a:solidFill>
                  <a:srgbClr val="464646"/>
                </a:solidFill>
              </a:rPr>
              <a:t> </a:t>
            </a:r>
            <a:r>
              <a:rPr lang="ru-RU" altLang="ru-RU" sz="1300" dirty="0">
                <a:solidFill>
                  <a:srgbClr val="464646"/>
                </a:solidFill>
              </a:rPr>
              <a:t>план на 2015-2019 гг.</a:t>
            </a:r>
            <a:r>
              <a:rPr lang="ru-RU" altLang="ru-RU" sz="1200" dirty="0">
                <a:solidFill>
                  <a:srgbClr val="464646"/>
                </a:solidFill>
              </a:rPr>
              <a:t> </a:t>
            </a:r>
            <a:r>
              <a:rPr lang="ru-RU" altLang="ru-RU" sz="1300" dirty="0">
                <a:solidFill>
                  <a:srgbClr val="464646"/>
                </a:solidFill>
              </a:rPr>
              <a:t> 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63713" y="2997200"/>
            <a:ext cx="14398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 smtClean="0">
                <a:solidFill>
                  <a:srgbClr val="464646"/>
                </a:solidFill>
              </a:rPr>
              <a:t>905,5 </a:t>
            </a:r>
            <a:r>
              <a:rPr lang="ru-RU" altLang="ru-RU" sz="1400" b="1" dirty="0">
                <a:solidFill>
                  <a:srgbClr val="464646"/>
                </a:solidFill>
              </a:rPr>
              <a:t>км </a:t>
            </a:r>
            <a:r>
              <a:rPr lang="ru-RU" altLang="ru-RU" sz="1400" dirty="0">
                <a:solidFill>
                  <a:srgbClr val="464646"/>
                </a:solidFill>
              </a:rPr>
              <a:t>кабельных линий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57180" y="2965356"/>
            <a:ext cx="136683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 smtClean="0">
                <a:solidFill>
                  <a:srgbClr val="464646"/>
                </a:solidFill>
              </a:rPr>
              <a:t>Дочерняя компания</a:t>
            </a: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 smtClean="0">
                <a:solidFill>
                  <a:srgbClr val="464646"/>
                </a:solidFill>
              </a:rPr>
              <a:t>ООО «ОРЭС-Березники»</a:t>
            </a:r>
            <a:endParaRPr lang="ru-RU" altLang="ru-RU" sz="1400" b="1" dirty="0">
              <a:solidFill>
                <a:srgbClr val="464646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019674" y="2988408"/>
            <a:ext cx="14954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>
                <a:solidFill>
                  <a:srgbClr val="464646"/>
                </a:solidFill>
              </a:rPr>
              <a:t>1 </a:t>
            </a:r>
            <a:r>
              <a:rPr lang="ru-RU" altLang="ru-RU" sz="1400" b="1" dirty="0" smtClean="0">
                <a:solidFill>
                  <a:srgbClr val="464646"/>
                </a:solidFill>
              </a:rPr>
              <a:t>165 </a:t>
            </a:r>
            <a:endParaRPr lang="ru-RU" altLang="ru-RU" sz="1400" b="1" dirty="0">
              <a:solidFill>
                <a:srgbClr val="464646"/>
              </a:solidFill>
            </a:endParaRP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>
                <a:solidFill>
                  <a:srgbClr val="464646"/>
                </a:solidFill>
              </a:rPr>
              <a:t>трансформа-</a:t>
            </a: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>
                <a:solidFill>
                  <a:srgbClr val="464646"/>
                </a:solidFill>
              </a:rPr>
              <a:t>торных</a:t>
            </a: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>
                <a:solidFill>
                  <a:srgbClr val="464646"/>
                </a:solidFill>
              </a:rPr>
              <a:t> подстанций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83163" y="4123858"/>
            <a:ext cx="150336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>
                <a:solidFill>
                  <a:srgbClr val="464646"/>
                </a:solidFill>
              </a:rPr>
              <a:t>Пермский край</a:t>
            </a: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>
                <a:solidFill>
                  <a:srgbClr val="464646"/>
                </a:solidFill>
              </a:rPr>
              <a:t>и Удмуртская республика 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55254" y="4225193"/>
            <a:ext cx="13684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 smtClean="0">
                <a:solidFill>
                  <a:srgbClr val="464646"/>
                </a:solidFill>
              </a:rPr>
              <a:t>265</a:t>
            </a: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 smtClean="0">
                <a:solidFill>
                  <a:srgbClr val="464646"/>
                </a:solidFill>
              </a:rPr>
              <a:t>сотрудников</a:t>
            </a:r>
            <a:endParaRPr lang="ru-RU" altLang="ru-RU" sz="1400" dirty="0">
              <a:solidFill>
                <a:srgbClr val="464646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817688" y="4026693"/>
            <a:ext cx="15113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>
                <a:solidFill>
                  <a:srgbClr val="464646"/>
                </a:solidFill>
              </a:rPr>
              <a:t>43 800 </a:t>
            </a:r>
            <a:br>
              <a:rPr lang="ru-RU" altLang="ru-RU" sz="1400" b="1" dirty="0">
                <a:solidFill>
                  <a:srgbClr val="464646"/>
                </a:solidFill>
              </a:rPr>
            </a:br>
            <a:r>
              <a:rPr lang="ru-RU" altLang="ru-RU" sz="1400" b="1" dirty="0">
                <a:solidFill>
                  <a:srgbClr val="464646"/>
                </a:solidFill>
              </a:rPr>
              <a:t>тыс. рублей</a:t>
            </a:r>
            <a:br>
              <a:rPr lang="ru-RU" altLang="ru-RU" sz="1400" b="1" dirty="0">
                <a:solidFill>
                  <a:srgbClr val="464646"/>
                </a:solidFill>
              </a:rPr>
            </a:br>
            <a:r>
              <a:rPr lang="ru-RU" altLang="ru-RU" sz="1400" dirty="0">
                <a:solidFill>
                  <a:srgbClr val="464646"/>
                </a:solidFill>
              </a:rPr>
              <a:t>уставный капитал 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363912" y="1738547"/>
            <a:ext cx="16557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endParaRPr lang="ru-RU" altLang="ru-RU" sz="1400" dirty="0">
              <a:solidFill>
                <a:srgbClr val="464646"/>
              </a:solidFill>
            </a:endParaRPr>
          </a:p>
          <a:p>
            <a:pPr algn="ctr">
              <a:buClr>
                <a:srgbClr val="003366"/>
              </a:buClr>
              <a:buSzPct val="120000"/>
              <a:buFont typeface="Times New Roman" pitchFamily="18" charset="0"/>
              <a:buNone/>
            </a:pPr>
            <a:r>
              <a:rPr lang="ru-RU" altLang="ru-RU" sz="1400" dirty="0" smtClean="0">
                <a:solidFill>
                  <a:srgbClr val="464646"/>
                </a:solidFill>
              </a:rPr>
              <a:t>крупнейшая частная </a:t>
            </a:r>
            <a:r>
              <a:rPr lang="ru-RU" altLang="ru-RU" sz="1400" b="1" dirty="0" smtClean="0">
                <a:solidFill>
                  <a:srgbClr val="464646"/>
                </a:solidFill>
              </a:rPr>
              <a:t>ТСО</a:t>
            </a:r>
          </a:p>
          <a:p>
            <a:pPr algn="ctr">
              <a:buClr>
                <a:srgbClr val="003366"/>
              </a:buClr>
              <a:buSzPct val="120000"/>
              <a:buFont typeface="Times New Roman" pitchFamily="18" charset="0"/>
              <a:buNone/>
            </a:pPr>
            <a:r>
              <a:rPr lang="ru-RU" altLang="ru-RU" sz="1400" dirty="0" smtClean="0">
                <a:solidFill>
                  <a:srgbClr val="464646"/>
                </a:solidFill>
              </a:rPr>
              <a:t>Пермского края</a:t>
            </a:r>
            <a:endParaRPr lang="ru-RU" altLang="ru-RU" sz="1400" dirty="0">
              <a:solidFill>
                <a:srgbClr val="464646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446462" y="3063510"/>
            <a:ext cx="1368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 smtClean="0">
                <a:solidFill>
                  <a:srgbClr val="464646"/>
                </a:solidFill>
              </a:rPr>
              <a:t>3 018,6 </a:t>
            </a:r>
            <a:r>
              <a:rPr lang="ru-RU" altLang="ru-RU" sz="1400" b="1" dirty="0">
                <a:solidFill>
                  <a:srgbClr val="464646"/>
                </a:solidFill>
              </a:rPr>
              <a:t>км</a:t>
            </a:r>
            <a:r>
              <a:rPr lang="ru-RU" altLang="ru-RU" sz="1400" dirty="0">
                <a:solidFill>
                  <a:srgbClr val="464646"/>
                </a:solidFill>
              </a:rPr>
              <a:t> воздушных линий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627813" y="4199378"/>
            <a:ext cx="14732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dirty="0">
                <a:solidFill>
                  <a:srgbClr val="464646"/>
                </a:solidFill>
              </a:rPr>
              <a:t>Акционер -</a:t>
            </a: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>
                <a:solidFill>
                  <a:srgbClr val="464646"/>
                </a:solidFill>
              </a:rPr>
              <a:t>ООО «ОРЭС"</a:t>
            </a:r>
          </a:p>
        </p:txBody>
      </p:sp>
      <p:sp>
        <p:nvSpPr>
          <p:cNvPr id="21" name="Прямоугольник 16"/>
          <p:cNvSpPr>
            <a:spLocks noChangeArrowheads="1"/>
          </p:cNvSpPr>
          <p:nvPr/>
        </p:nvSpPr>
        <p:spPr bwMode="auto">
          <a:xfrm>
            <a:off x="1771650" y="1989138"/>
            <a:ext cx="1603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400" b="1" dirty="0">
                <a:solidFill>
                  <a:srgbClr val="464646"/>
                </a:solidFill>
              </a:rPr>
              <a:t>16 марта 2004 </a:t>
            </a:r>
            <a:r>
              <a:rPr lang="ru-RU" altLang="ru-RU" sz="1400" dirty="0">
                <a:solidFill>
                  <a:srgbClr val="464646"/>
                </a:solidFill>
              </a:rPr>
              <a:t>-</a:t>
            </a: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300" b="1" dirty="0">
                <a:solidFill>
                  <a:srgbClr val="464646"/>
                </a:solidFill>
              </a:rPr>
              <a:t>дата регистрации</a:t>
            </a:r>
          </a:p>
          <a:p>
            <a:pPr algn="ctr">
              <a:lnSpc>
                <a:spcPct val="90000"/>
              </a:lnSpc>
              <a:buClr>
                <a:srgbClr val="003366"/>
              </a:buClr>
              <a:buSzPct val="120000"/>
              <a:buFont typeface="Calibri" pitchFamily="34" charset="0"/>
              <a:buNone/>
            </a:pPr>
            <a:r>
              <a:rPr lang="ru-RU" altLang="ru-RU" sz="1300" b="1" dirty="0">
                <a:solidFill>
                  <a:srgbClr val="464646"/>
                </a:solidFill>
              </a:rPr>
              <a:t>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582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minuk\AppData\Local\Temp\notesD1ED44\IMG_2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0" y="2265903"/>
            <a:ext cx="3310560" cy="24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68871" y="366259"/>
            <a:ext cx="7896860" cy="1708726"/>
          </a:xfrm>
        </p:spPr>
        <p:txBody>
          <a:bodyPr/>
          <a:lstStyle/>
          <a:p>
            <a:r>
              <a:rPr lang="ru-RU" dirty="0"/>
              <a:t>6. Где можно увидеть реальные результаты деятельности АО </a:t>
            </a:r>
            <a:r>
              <a:rPr lang="ru-RU" dirty="0" smtClean="0"/>
              <a:t>«ОРЭС-</a:t>
            </a:r>
            <a:r>
              <a:rPr lang="ru-RU" dirty="0" err="1" smtClean="0"/>
              <a:t>Прикамье</a:t>
            </a:r>
            <a:r>
              <a:rPr lang="ru-RU" dirty="0"/>
              <a:t>»?</a:t>
            </a:r>
            <a:br>
              <a:rPr lang="ru-RU" dirty="0"/>
            </a:br>
            <a:r>
              <a:rPr lang="ru-RU" dirty="0"/>
              <a:t>Примеры построенных </a:t>
            </a:r>
            <a:r>
              <a:rPr lang="ru-RU" dirty="0" smtClean="0"/>
              <a:t>объектов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342069" y="2265903"/>
            <a:ext cx="26536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altLang="ru-RU" sz="1000" b="1" dirty="0">
                <a:solidFill>
                  <a:schemeClr val="bg1"/>
                </a:solidFill>
              </a:rPr>
              <a:t>Реконструкция ЦРП, г. Горнозаводск</a:t>
            </a:r>
          </a:p>
        </p:txBody>
      </p:sp>
      <p:pic>
        <p:nvPicPr>
          <p:cNvPr id="1030" name="Picture 6" descr="C:\Users\gominuk\AppData\Local\Temp\notesD1ED44\DSC_0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11" y="1939304"/>
            <a:ext cx="3310560" cy="22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ominuk\AppData\Local\Temp\notesD1ED44\DSC_0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75" y="4062714"/>
            <a:ext cx="3945623" cy="26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ominuk\AppData\Local\Temp\notesD1ED44\sth728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25" y="1580881"/>
            <a:ext cx="3309112" cy="24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ominuk\AppData\Local\Temp\notesD1ED44\5DB57977-95CA-43F3-A0AA-8FE90F7DCECB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50" y="3811979"/>
            <a:ext cx="3328577" cy="249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7744315" y="1580881"/>
            <a:ext cx="177182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ru-RU" altLang="ru-RU" sz="1000" b="1" dirty="0" err="1">
                <a:solidFill>
                  <a:srgbClr val="464646"/>
                </a:solidFill>
              </a:rPr>
              <a:t>Реклоузер</a:t>
            </a:r>
            <a:r>
              <a:rPr lang="ru-RU" altLang="ru-RU" sz="1000" b="1" dirty="0">
                <a:solidFill>
                  <a:srgbClr val="464646"/>
                </a:solidFill>
              </a:rPr>
              <a:t>, </a:t>
            </a:r>
            <a:r>
              <a:rPr lang="ru-RU" altLang="ru-RU" sz="1000" b="1" dirty="0" err="1">
                <a:solidFill>
                  <a:srgbClr val="464646"/>
                </a:solidFill>
              </a:rPr>
              <a:t>г.Суксун</a:t>
            </a:r>
            <a:endParaRPr lang="ru-RU" altLang="ru-RU" sz="1000" b="1" dirty="0">
              <a:solidFill>
                <a:srgbClr val="464646"/>
              </a:solidFill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875875" y="4062874"/>
            <a:ext cx="39456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altLang="ru-RU" sz="1000" b="1" dirty="0">
                <a:solidFill>
                  <a:srgbClr val="464646"/>
                </a:solidFill>
              </a:rPr>
              <a:t>Строительство ВЛ-10кВ (отпайка от </a:t>
            </a:r>
            <a:r>
              <a:rPr lang="ru-RU" altLang="ru-RU" sz="1000" b="1" dirty="0" err="1">
                <a:solidFill>
                  <a:srgbClr val="464646"/>
                </a:solidFill>
              </a:rPr>
              <a:t>фид</a:t>
            </a:r>
            <a:r>
              <a:rPr lang="ru-RU" altLang="ru-RU" sz="1000" b="1" dirty="0">
                <a:solidFill>
                  <a:srgbClr val="464646"/>
                </a:solidFill>
              </a:rPr>
              <a:t>. 509 (от ТП-97)), строительство 2-х КТПН(п)-400кВА в </a:t>
            </a:r>
            <a:r>
              <a:rPr lang="ru-RU" altLang="ru-RU" sz="1000" b="1" dirty="0" smtClean="0">
                <a:solidFill>
                  <a:srgbClr val="464646"/>
                </a:solidFill>
              </a:rPr>
              <a:t>микрорайоне "</a:t>
            </a:r>
            <a:r>
              <a:rPr lang="ru-RU" altLang="ru-RU" sz="1000" b="1" dirty="0" err="1" smtClean="0">
                <a:solidFill>
                  <a:srgbClr val="464646"/>
                </a:solidFill>
              </a:rPr>
              <a:t>Суколда</a:t>
            </a:r>
            <a:r>
              <a:rPr lang="ru-RU" altLang="ru-RU" sz="1000" b="1" dirty="0">
                <a:solidFill>
                  <a:srgbClr val="464646"/>
                </a:solidFill>
              </a:rPr>
              <a:t>", строительство ВЛ-0,4 </a:t>
            </a:r>
            <a:r>
              <a:rPr lang="ru-RU" altLang="ru-RU" sz="1000" b="1" dirty="0" err="1">
                <a:solidFill>
                  <a:srgbClr val="464646"/>
                </a:solidFill>
              </a:rPr>
              <a:t>кВ</a:t>
            </a:r>
            <a:r>
              <a:rPr lang="ru-RU" altLang="ru-RU" sz="1000" b="1" dirty="0">
                <a:solidFill>
                  <a:srgbClr val="464646"/>
                </a:solidFill>
              </a:rPr>
              <a:t>, г. Чайковский</a:t>
            </a:r>
          </a:p>
        </p:txBody>
      </p:sp>
      <p:sp>
        <p:nvSpPr>
          <p:cNvPr id="23" name="Прямоугольник 6"/>
          <p:cNvSpPr>
            <a:spLocks noChangeArrowheads="1"/>
          </p:cNvSpPr>
          <p:nvPr/>
        </p:nvSpPr>
        <p:spPr bwMode="auto">
          <a:xfrm>
            <a:off x="5654449" y="3816653"/>
            <a:ext cx="19228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000" b="1" dirty="0">
                <a:solidFill>
                  <a:schemeClr val="bg1"/>
                </a:solidFill>
              </a:rPr>
              <a:t>Р</a:t>
            </a:r>
            <a:r>
              <a:rPr lang="ru-RU" altLang="ru-RU" sz="1000" b="1" dirty="0" smtClean="0">
                <a:solidFill>
                  <a:schemeClr val="bg1"/>
                </a:solidFill>
              </a:rPr>
              <a:t>еконструкция РП-2, г. </a:t>
            </a:r>
            <a:r>
              <a:rPr lang="ru-RU" altLang="ru-RU" sz="1000" b="1" dirty="0" err="1" smtClean="0">
                <a:solidFill>
                  <a:schemeClr val="bg1"/>
                </a:solidFill>
              </a:rPr>
              <a:t>Кизел</a:t>
            </a:r>
            <a:endParaRPr lang="ru-RU" altLang="ru-RU" sz="1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6"/>
          <p:cNvSpPr>
            <a:spLocks noChangeArrowheads="1"/>
          </p:cNvSpPr>
          <p:nvPr/>
        </p:nvSpPr>
        <p:spPr bwMode="auto">
          <a:xfrm>
            <a:off x="2995710" y="1662305"/>
            <a:ext cx="35633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sz="1000" b="1" dirty="0">
                <a:solidFill>
                  <a:srgbClr val="464646"/>
                </a:solidFill>
              </a:rPr>
              <a:t>Строительство ВЛ-10кВ (отпайка от </a:t>
            </a:r>
            <a:r>
              <a:rPr lang="ru-RU" sz="1000" b="1" dirty="0" err="1">
                <a:solidFill>
                  <a:srgbClr val="464646"/>
                </a:solidFill>
              </a:rPr>
              <a:t>фид</a:t>
            </a:r>
            <a:r>
              <a:rPr lang="ru-RU" sz="1000" b="1" dirty="0">
                <a:solidFill>
                  <a:srgbClr val="464646"/>
                </a:solidFill>
              </a:rPr>
              <a:t>. 29 ПС "Завьялово"), строительство 2-х КТПН(п)-630кВА в микрорайоне "Завьялово-4", строительство ВЛ-0,4 </a:t>
            </a:r>
            <a:r>
              <a:rPr lang="ru-RU" sz="1000" b="1" dirty="0" err="1">
                <a:solidFill>
                  <a:srgbClr val="464646"/>
                </a:solidFill>
              </a:rPr>
              <a:t>кВ</a:t>
            </a:r>
            <a:r>
              <a:rPr lang="ru-RU" sz="1000" b="1" dirty="0">
                <a:solidFill>
                  <a:srgbClr val="464646"/>
                </a:solidFill>
              </a:rPr>
              <a:t>, г. Чайковский</a:t>
            </a:r>
            <a:endParaRPr lang="ru-RU" altLang="ru-RU" sz="1000" b="1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65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68871" y="366259"/>
            <a:ext cx="4509798" cy="1708726"/>
          </a:xfrm>
        </p:spPr>
        <p:txBody>
          <a:bodyPr/>
          <a:lstStyle/>
          <a:p>
            <a:r>
              <a:rPr lang="ru-RU" dirty="0" smtClean="0"/>
              <a:t>Философия деятельности АО «ОРЭС-</a:t>
            </a:r>
            <a:r>
              <a:rPr lang="ru-RU" dirty="0" err="1" smtClean="0"/>
              <a:t>Прикамья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889631" y="5959406"/>
            <a:ext cx="377665" cy="430887"/>
          </a:xfrm>
        </p:spPr>
        <p:txBody>
          <a:bodyPr/>
          <a:lstStyle/>
          <a:p>
            <a:fld id="{86CB4B4D-7CA3-9044-876B-883B54F8677D}" type="slidenum">
              <a:rPr lang="ru-RU" sz="2200" smtClean="0"/>
              <a:t>12</a:t>
            </a:fld>
            <a:endParaRPr lang="ru-RU" sz="220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88023" y="1642569"/>
            <a:ext cx="786911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Наша стратегическая цель</a:t>
            </a:r>
            <a:r>
              <a:rPr lang="ru-RU" altLang="ru-RU" sz="2200" dirty="0">
                <a:solidFill>
                  <a:schemeClr val="bg1"/>
                </a:solidFill>
              </a:rPr>
              <a:t> – являться крупнейшей региональной частной компанией, ведущей эффективную деятельность  в сфере коммунальной </a:t>
            </a:r>
            <a:r>
              <a:rPr lang="ru-RU" altLang="ru-RU" sz="2200" dirty="0" smtClean="0">
                <a:solidFill>
                  <a:schemeClr val="bg1"/>
                </a:solidFill>
              </a:rPr>
              <a:t>энергетики, обладающей </a:t>
            </a:r>
            <a:r>
              <a:rPr lang="ru-RU" altLang="ru-RU" sz="2200" dirty="0">
                <a:solidFill>
                  <a:schemeClr val="bg1"/>
                </a:solidFill>
              </a:rPr>
              <a:t>доверием клиентов и сотрудников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888024" y="3490544"/>
            <a:ext cx="78691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Наш принцип</a:t>
            </a:r>
            <a:r>
              <a:rPr lang="ru-RU" altLang="ru-RU" sz="2200" dirty="0">
                <a:solidFill>
                  <a:schemeClr val="bg1"/>
                </a:solidFill>
              </a:rPr>
              <a:t> - повышение качества и надежности функционирования энергетических объектов Пермского </a:t>
            </a:r>
            <a:r>
              <a:rPr lang="ru-RU" altLang="ru-RU" sz="2200" dirty="0" smtClean="0">
                <a:solidFill>
                  <a:schemeClr val="bg1"/>
                </a:solidFill>
              </a:rPr>
              <a:t>края и Удмуртской республики</a:t>
            </a:r>
            <a:endParaRPr lang="ru-RU" altLang="ru-RU" sz="2200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88023" y="4812320"/>
            <a:ext cx="78691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Наша миссия</a:t>
            </a:r>
            <a:r>
              <a:rPr lang="ru-RU" altLang="ru-RU" sz="2200" dirty="0">
                <a:solidFill>
                  <a:schemeClr val="bg1"/>
                </a:solidFill>
              </a:rPr>
              <a:t> - создание условий для обеспечения комплексного (территориального) развития городов и районов Пермского </a:t>
            </a:r>
            <a:r>
              <a:rPr lang="ru-RU" altLang="ru-RU" sz="2200" dirty="0" smtClean="0">
                <a:solidFill>
                  <a:schemeClr val="bg1"/>
                </a:solidFill>
              </a:rPr>
              <a:t>края и Удмуртской республики</a:t>
            </a:r>
            <a:endParaRPr lang="ru-RU" alt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61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/>
          <a:p>
            <a:pPr algn="l">
              <a:defRPr sz="7200" b="1">
                <a:solidFill>
                  <a:srgbClr val="FFFFFF"/>
                </a:solidFill>
              </a:defRPr>
            </a:pPr>
            <a:r>
              <a:rPr lang="ru-RU" sz="6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Контакты</a:t>
            </a:r>
            <a:endParaRPr sz="6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8C73-32AC-47AE-8CF9-D28A7FD93679}" type="slidenum">
              <a:rPr lang="ru-RU" smtClean="0"/>
              <a:t>13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8649" y="1354018"/>
            <a:ext cx="8229600" cy="5292969"/>
          </a:xfrm>
          <a:prstGeom prst="rect">
            <a:avLst/>
          </a:prstGeom>
        </p:spPr>
        <p:txBody>
          <a:bodyPr/>
          <a:lstStyle>
            <a:lvl1pPr marL="247642" indent="-247642" algn="l" defTabSz="990570" rtl="0" eaLnBrk="1" latinLnBrk="0" hangingPunct="1">
              <a:lnSpc>
                <a:spcPct val="90000"/>
              </a:lnSpc>
              <a:spcBef>
                <a:spcPts val="1083"/>
              </a:spcBef>
              <a:buFont typeface="Arial" panose="020B0604020202020204" pitchFamily="34" charset="0"/>
              <a:buChar char="•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7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1" indent="0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b="1" dirty="0" smtClean="0">
                <a:solidFill>
                  <a:schemeClr val="bg2"/>
                </a:solidFill>
              </a:rPr>
              <a:t>Наши контакты: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Адрес: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614990, </a:t>
            </a:r>
            <a:r>
              <a:rPr lang="ru-RU" altLang="ru-RU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г.Пермь</a:t>
            </a:r>
            <a:r>
              <a:rPr lang="ru-RU" alt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, ул. Героев Хасана,7А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Телефон\факс: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(342) 218-16-31</a:t>
            </a:r>
            <a:endParaRPr lang="ru-RU" altLang="ru-RU" sz="1400" dirty="0" smtClean="0">
              <a:solidFill>
                <a:schemeClr val="bg2"/>
              </a:solidFill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ru-RU" altLang="ru-RU" sz="1400" dirty="0" smtClean="0">
              <a:solidFill>
                <a:schemeClr val="bg2"/>
              </a:solidFill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E-mail</a:t>
            </a: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:</a:t>
            </a:r>
            <a:r>
              <a:rPr lang="en-US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 info@ies-prikame.ru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Сайт:  </a:t>
            </a:r>
            <a:r>
              <a:rPr lang="en-US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http://permcomsys.ru</a:t>
            </a:r>
            <a:endParaRPr lang="ru-RU" altLang="ru-RU" sz="18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В контакте: </a:t>
            </a:r>
            <a:r>
              <a:rPr lang="en-US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https://vk.com/permcomsys</a:t>
            </a:r>
            <a:endParaRPr lang="ru-RU" altLang="ru-RU" sz="18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altLang="ru-RU" sz="1400" dirty="0" smtClean="0">
              <a:solidFill>
                <a:schemeClr val="bg2"/>
              </a:solidFill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Arial" panose="020B0604020202020204" pitchFamily="34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Руководитель АО «ОРЭС-</a:t>
            </a:r>
            <a:r>
              <a:rPr lang="ru-RU" altLang="ru-RU" sz="1800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Прикамья</a:t>
            </a: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»: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Arial" panose="020B0604020202020204" pitchFamily="34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Главный управляющий директор   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Arial" panose="020B0604020202020204" pitchFamily="34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Дубровских Владимир Иванович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Arial" panose="020B0604020202020204" pitchFamily="34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ru-RU" altLang="ru-RU" sz="18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</a:rPr>
              <a:t>Контактное лицо по вопросам, связанным с предложением о сотрудничестве: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</a:rPr>
              <a:t>Технический директор </a:t>
            </a:r>
            <a:r>
              <a:rPr lang="ru-RU" altLang="ru-RU" sz="1800" dirty="0" err="1">
                <a:solidFill>
                  <a:schemeClr val="bg2"/>
                </a:solidFill>
                <a:latin typeface="Calibri" panose="020F0502020204030204" pitchFamily="34" charset="0"/>
              </a:rPr>
              <a:t>Басс</a:t>
            </a: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</a:rPr>
              <a:t> Марк Моисеевич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</a:rPr>
              <a:t>тел. (342) 218-16-31 (доб. 145) </a:t>
            </a: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,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ru-RU" altLang="ru-RU" sz="1800" dirty="0" smtClean="0">
                <a:solidFill>
                  <a:schemeClr val="bg2"/>
                </a:solidFill>
                <a:latin typeface="Calibri" panose="020F0502020204030204" pitchFamily="34" charset="0"/>
              </a:rPr>
              <a:t>моб.+7 </a:t>
            </a: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</a:rPr>
              <a:t>(912) 986-7199</a:t>
            </a: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ru-RU" altLang="ru-RU" sz="18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Arial" panose="020B0604020202020204" pitchFamily="34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ru-RU" altLang="ru-RU" sz="18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54013" lvl="1" indent="-179388" algn="just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altLang="ru-RU" sz="1400" dirty="0" smtClean="0">
              <a:solidFill>
                <a:schemeClr val="bg2"/>
              </a:solidFill>
            </a:endParaRPr>
          </a:p>
          <a:p>
            <a:pPr marL="354013" lvl="1" indent="-179388" algn="ctr">
              <a:lnSpc>
                <a:spcPct val="80000"/>
              </a:lnSpc>
              <a:spcBef>
                <a:spcPts val="400"/>
              </a:spcBef>
              <a:buClr>
                <a:srgbClr val="003366"/>
              </a:buClr>
              <a:buFont typeface="Times New Roman" panose="02020603050405020304" pitchFamily="18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41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86" y="882013"/>
            <a:ext cx="5601676" cy="569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649984" y="950628"/>
            <a:ext cx="7896860" cy="4509395"/>
          </a:xfrm>
        </p:spPr>
        <p:txBody>
          <a:bodyPr/>
          <a:lstStyle/>
          <a:p>
            <a:pPr marL="395478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464646"/>
                </a:solidFill>
              </a:rPr>
              <a:t>Вы - собственник (владелец) объектов электросетевого хозяйства</a:t>
            </a:r>
            <a:r>
              <a:rPr lang="ru-RU" sz="2400" dirty="0" smtClean="0">
                <a:solidFill>
                  <a:srgbClr val="464646"/>
                </a:solidFill>
              </a:rPr>
              <a:t>?</a:t>
            </a:r>
            <a:endParaRPr lang="ru-RU" sz="2400" dirty="0">
              <a:solidFill>
                <a:srgbClr val="464646"/>
              </a:solidFill>
            </a:endParaRP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464646"/>
                </a:solidFill>
              </a:rPr>
              <a:t>Вы ищете пути оптимизации затрат и получения дополнительных доходов</a:t>
            </a:r>
            <a:r>
              <a:rPr lang="ru-RU" sz="2400" dirty="0" smtClean="0">
                <a:solidFill>
                  <a:srgbClr val="464646"/>
                </a:solidFill>
              </a:rPr>
              <a:t>?</a:t>
            </a:r>
            <a:endParaRPr lang="ru-RU" sz="2400" dirty="0">
              <a:solidFill>
                <a:srgbClr val="464646"/>
              </a:solidFill>
            </a:endParaRP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464646"/>
                </a:solidFill>
              </a:rPr>
              <a:t>Вы хотите снять ответственность за эксплуатацию электросетевого имущества</a:t>
            </a:r>
            <a:r>
              <a:rPr lang="ru-RU" sz="2400" dirty="0" smtClean="0">
                <a:solidFill>
                  <a:srgbClr val="464646"/>
                </a:solidFill>
              </a:rPr>
              <a:t>?</a:t>
            </a:r>
            <a:endParaRPr lang="ru-RU" sz="2400" dirty="0">
              <a:solidFill>
                <a:srgbClr val="464646"/>
              </a:solidFill>
            </a:endParaRP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464646"/>
                </a:solidFill>
              </a:rPr>
              <a:t>Ваша организация не соответствует критериям отнесения к ТСО в соответствии с  Постановлением Правительства РФ от 28.02.2015 № 184?</a:t>
            </a:r>
          </a:p>
          <a:p>
            <a:pPr marL="395478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109728"/>
            <a:r>
              <a:rPr lang="ru-RU" sz="2400" b="1" dirty="0" smtClean="0">
                <a:solidFill>
                  <a:srgbClr val="0070C0"/>
                </a:solidFill>
              </a:rPr>
              <a:t>Тогда </a:t>
            </a:r>
            <a:r>
              <a:rPr lang="ru-RU" sz="2400" b="1" dirty="0">
                <a:solidFill>
                  <a:srgbClr val="0070C0"/>
                </a:solidFill>
              </a:rPr>
              <a:t>это предложение для Вас!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Предложение о сотрудничестве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 dirty="0"/>
          </a:p>
        </p:txBody>
      </p:sp>
      <p:pic>
        <p:nvPicPr>
          <p:cNvPr id="9" name="Picture 2" descr="http://www.nepsite.ru/sites/default/files/images/imagefild/utd/28194/vopr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3" y="4895449"/>
            <a:ext cx="1687504" cy="168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696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54156" y="1216494"/>
            <a:ext cx="8188263" cy="155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7148" tIns="37148" rIns="37148" bIns="37148">
            <a:spAutoFit/>
          </a:bodyPr>
          <a:lstStyle/>
          <a:p>
            <a:pPr marL="109728"/>
            <a:r>
              <a:rPr lang="ru-RU" sz="2400" b="1" dirty="0">
                <a:solidFill>
                  <a:srgbClr val="0070C0"/>
                </a:solidFill>
              </a:rPr>
              <a:t>АО </a:t>
            </a:r>
            <a:r>
              <a:rPr lang="ru-RU" sz="2400" b="1" dirty="0" smtClean="0">
                <a:solidFill>
                  <a:srgbClr val="0070C0"/>
                </a:solidFill>
              </a:rPr>
              <a:t>«ОРЭС-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Прикамья</a:t>
            </a:r>
            <a:r>
              <a:rPr lang="ru-RU" sz="2400" b="1" dirty="0" smtClean="0">
                <a:solidFill>
                  <a:srgbClr val="0070C0"/>
                </a:solidFill>
              </a:rPr>
              <a:t>»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464646"/>
                </a:solidFill>
              </a:rPr>
              <a:t>приглашает к сотрудничеству собственников объектов электросетевого имущества  по вопросам  аренды и (или) приобретения в собственность электросетевого имущества (ГПП, ТП</a:t>
            </a:r>
            <a:r>
              <a:rPr lang="ru-RU" sz="2400" dirty="0" smtClean="0">
                <a:solidFill>
                  <a:srgbClr val="464646"/>
                </a:solidFill>
              </a:rPr>
              <a:t>, РП, </a:t>
            </a:r>
            <a:r>
              <a:rPr lang="ru-RU" sz="2400" dirty="0">
                <a:solidFill>
                  <a:srgbClr val="464646"/>
                </a:solidFill>
              </a:rPr>
              <a:t>ВЛ, КЛ</a:t>
            </a:r>
            <a:r>
              <a:rPr lang="ru-RU" sz="2400" dirty="0" smtClean="0">
                <a:solidFill>
                  <a:srgbClr val="464646"/>
                </a:solidFill>
              </a:rPr>
              <a:t>)</a:t>
            </a:r>
            <a:endParaRPr lang="ru-RU" sz="2400" dirty="0">
              <a:solidFill>
                <a:srgbClr val="464646"/>
              </a:solidFill>
            </a:endParaRPr>
          </a:p>
        </p:txBody>
      </p:sp>
      <p:sp>
        <p:nvSpPr>
          <p:cNvPr id="6" name="Shape 124"/>
          <p:cNvSpPr/>
          <p:nvPr/>
        </p:nvSpPr>
        <p:spPr>
          <a:xfrm>
            <a:off x="754156" y="547217"/>
            <a:ext cx="7429500" cy="621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9529" rIns="49529">
            <a:normAutofit/>
          </a:bodyPr>
          <a:lstStyle/>
          <a:p>
            <a:pPr>
              <a:lnSpc>
                <a:spcPct val="90000"/>
              </a:lnSpc>
              <a:defRPr sz="3000" b="1">
                <a:solidFill>
                  <a:srgbClr val="004169"/>
                </a:solidFill>
              </a:defRPr>
            </a:pPr>
            <a:r>
              <a:rPr lang="ru-RU" sz="3000" dirty="0"/>
              <a:t>Предложение о сотрудничестве</a:t>
            </a:r>
            <a:endParaRPr sz="3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pic>
        <p:nvPicPr>
          <p:cNvPr id="11" name="Picture 11" descr="http://img-fotki.yandex.ru/get/6600/155078962.0/0_7ebe9_38fb582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6" y="3042139"/>
            <a:ext cx="3348452" cy="223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U:\Отдел технического развития и инвестиций\Красильников\ОТРиИ\ФОТО\Фото 2012 год\2012 от Валеры\Фото0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29" y="3687213"/>
            <a:ext cx="3784773" cy="289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23" y="2768843"/>
            <a:ext cx="3223602" cy="241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737907" y="1900197"/>
            <a:ext cx="7896860" cy="4263211"/>
          </a:xfrm>
        </p:spPr>
        <p:txBody>
          <a:bodyPr/>
          <a:lstStyle/>
          <a:p>
            <a:r>
              <a:rPr lang="ru-RU" sz="2000" dirty="0" smtClean="0">
                <a:solidFill>
                  <a:srgbClr val="464646"/>
                </a:solidFill>
              </a:rPr>
              <a:t>1. Какие </a:t>
            </a:r>
            <a:r>
              <a:rPr lang="ru-RU" sz="2000" dirty="0">
                <a:solidFill>
                  <a:srgbClr val="464646"/>
                </a:solidFill>
              </a:rPr>
              <a:t>выгоды несет в себе предложение о сотрудничестве?</a:t>
            </a:r>
          </a:p>
          <a:p>
            <a:r>
              <a:rPr lang="ru-RU" sz="2000" dirty="0" smtClean="0">
                <a:solidFill>
                  <a:srgbClr val="464646"/>
                </a:solidFill>
              </a:rPr>
              <a:t>2. В </a:t>
            </a:r>
            <a:r>
              <a:rPr lang="ru-RU" sz="2000" dirty="0">
                <a:solidFill>
                  <a:srgbClr val="464646"/>
                </a:solidFill>
              </a:rPr>
              <a:t>чем интерес АО </a:t>
            </a:r>
            <a:r>
              <a:rPr lang="ru-RU" sz="2000" dirty="0" smtClean="0">
                <a:solidFill>
                  <a:srgbClr val="464646"/>
                </a:solidFill>
              </a:rPr>
              <a:t>«ОРЭС-</a:t>
            </a:r>
            <a:r>
              <a:rPr lang="ru-RU" sz="2000" dirty="0" err="1" smtClean="0">
                <a:solidFill>
                  <a:srgbClr val="464646"/>
                </a:solidFill>
              </a:rPr>
              <a:t>Прикамья</a:t>
            </a:r>
            <a:r>
              <a:rPr lang="ru-RU" sz="2000" dirty="0" smtClean="0">
                <a:solidFill>
                  <a:srgbClr val="464646"/>
                </a:solidFill>
              </a:rPr>
              <a:t>»?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3. Почему </a:t>
            </a:r>
            <a:r>
              <a:rPr lang="ru-RU" sz="2000" dirty="0">
                <a:solidFill>
                  <a:srgbClr val="464646"/>
                </a:solidFill>
              </a:rPr>
              <a:t>АО </a:t>
            </a:r>
            <a:r>
              <a:rPr lang="ru-RU" sz="2000" dirty="0" smtClean="0">
                <a:solidFill>
                  <a:srgbClr val="464646"/>
                </a:solidFill>
              </a:rPr>
              <a:t>«ОРЭС-</a:t>
            </a:r>
            <a:r>
              <a:rPr lang="ru-RU" sz="2000" dirty="0" err="1" smtClean="0">
                <a:solidFill>
                  <a:srgbClr val="464646"/>
                </a:solidFill>
              </a:rPr>
              <a:t>Прикамья</a:t>
            </a:r>
            <a:r>
              <a:rPr lang="ru-RU" sz="2000" dirty="0" smtClean="0">
                <a:solidFill>
                  <a:srgbClr val="464646"/>
                </a:solidFill>
              </a:rPr>
              <a:t>» - это </a:t>
            </a:r>
            <a:r>
              <a:rPr lang="ru-RU" sz="2000" dirty="0">
                <a:solidFill>
                  <a:srgbClr val="464646"/>
                </a:solidFill>
              </a:rPr>
              <a:t>профессиональный участник рынка?</a:t>
            </a:r>
          </a:p>
          <a:p>
            <a:r>
              <a:rPr lang="ru-RU" sz="2000" dirty="0" smtClean="0">
                <a:solidFill>
                  <a:srgbClr val="464646"/>
                </a:solidFill>
              </a:rPr>
              <a:t>4. Чем </a:t>
            </a:r>
            <a:r>
              <a:rPr lang="ru-RU" sz="2000" dirty="0">
                <a:solidFill>
                  <a:srgbClr val="464646"/>
                </a:solidFill>
              </a:rPr>
              <a:t>занимается АО </a:t>
            </a:r>
            <a:r>
              <a:rPr lang="ru-RU" sz="2000" dirty="0" smtClean="0">
                <a:solidFill>
                  <a:srgbClr val="464646"/>
                </a:solidFill>
              </a:rPr>
              <a:t>«ОРЭС-</a:t>
            </a:r>
            <a:r>
              <a:rPr lang="ru-RU" sz="2000" dirty="0" err="1" smtClean="0">
                <a:solidFill>
                  <a:srgbClr val="464646"/>
                </a:solidFill>
              </a:rPr>
              <a:t>Прикамья</a:t>
            </a:r>
            <a:r>
              <a:rPr lang="ru-RU" sz="2000" dirty="0" smtClean="0">
                <a:solidFill>
                  <a:srgbClr val="464646"/>
                </a:solidFill>
              </a:rPr>
              <a:t>»?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5. Почему </a:t>
            </a:r>
            <a:r>
              <a:rPr lang="ru-RU" sz="2000" dirty="0">
                <a:solidFill>
                  <a:srgbClr val="464646"/>
                </a:solidFill>
              </a:rPr>
              <a:t>АО </a:t>
            </a:r>
            <a:r>
              <a:rPr lang="ru-RU" sz="2000" dirty="0" smtClean="0">
                <a:solidFill>
                  <a:srgbClr val="464646"/>
                </a:solidFill>
              </a:rPr>
              <a:t>«ОРЭС-</a:t>
            </a:r>
            <a:r>
              <a:rPr lang="ru-RU" sz="2000" dirty="0" err="1" smtClean="0">
                <a:solidFill>
                  <a:srgbClr val="464646"/>
                </a:solidFill>
              </a:rPr>
              <a:t>Прикамья</a:t>
            </a:r>
            <a:r>
              <a:rPr lang="ru-RU" sz="2000" dirty="0" smtClean="0">
                <a:solidFill>
                  <a:srgbClr val="464646"/>
                </a:solidFill>
              </a:rPr>
              <a:t>» </a:t>
            </a:r>
            <a:r>
              <a:rPr lang="ru-RU" sz="2000" dirty="0">
                <a:solidFill>
                  <a:srgbClr val="464646"/>
                </a:solidFill>
              </a:rPr>
              <a:t>– надежный партнер?</a:t>
            </a:r>
          </a:p>
          <a:p>
            <a:r>
              <a:rPr lang="ru-RU" sz="2000" dirty="0" smtClean="0">
                <a:solidFill>
                  <a:srgbClr val="464646"/>
                </a:solidFill>
              </a:rPr>
              <a:t>6. Где </a:t>
            </a:r>
            <a:r>
              <a:rPr lang="ru-RU" sz="2000" dirty="0">
                <a:solidFill>
                  <a:srgbClr val="464646"/>
                </a:solidFill>
              </a:rPr>
              <a:t>можно увидеть реальные результаты деятельности АО </a:t>
            </a:r>
            <a:r>
              <a:rPr lang="ru-RU" sz="2000" dirty="0" smtClean="0">
                <a:solidFill>
                  <a:srgbClr val="464646"/>
                </a:solidFill>
              </a:rPr>
              <a:t>«ОРЭС-</a:t>
            </a:r>
            <a:r>
              <a:rPr lang="ru-RU" sz="2000" dirty="0" err="1" smtClean="0">
                <a:solidFill>
                  <a:srgbClr val="464646"/>
                </a:solidFill>
              </a:rPr>
              <a:t>Прикамья</a:t>
            </a:r>
            <a:r>
              <a:rPr lang="ru-RU" sz="2000" dirty="0" smtClean="0">
                <a:solidFill>
                  <a:srgbClr val="464646"/>
                </a:solidFill>
              </a:rPr>
              <a:t>»?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7. Куда </a:t>
            </a:r>
            <a:r>
              <a:rPr lang="ru-RU" sz="2000" dirty="0">
                <a:solidFill>
                  <a:srgbClr val="464646"/>
                </a:solidFill>
              </a:rPr>
              <a:t>обращаться с вопросами</a:t>
            </a:r>
            <a:r>
              <a:rPr lang="ru-RU" sz="2000" dirty="0" smtClean="0">
                <a:solidFill>
                  <a:srgbClr val="464646"/>
                </a:solidFill>
              </a:rPr>
              <a:t>?</a:t>
            </a:r>
          </a:p>
          <a:p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Мы сможем дать ответы!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sz="20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94" y="4765430"/>
            <a:ext cx="2173015" cy="176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Ваши возможные вопросы по предложению аренды и (или) приобретению в собственность электросетевого </a:t>
            </a:r>
            <a:r>
              <a:rPr lang="ru-RU" dirty="0" smtClean="0"/>
              <a:t>имущества: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89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472961" y="1009981"/>
            <a:ext cx="5987561" cy="4619257"/>
          </a:xfrm>
        </p:spPr>
        <p:txBody>
          <a:bodyPr/>
          <a:lstStyle/>
          <a:p>
            <a:r>
              <a:rPr lang="ru-RU" sz="2000" b="1" dirty="0">
                <a:solidFill>
                  <a:srgbClr val="00B0F0"/>
                </a:solidFill>
              </a:rPr>
              <a:t>Собственник электросетевого имущества:</a:t>
            </a:r>
          </a:p>
          <a:p>
            <a:r>
              <a:rPr lang="ru-RU" sz="2000" dirty="0" smtClean="0">
                <a:solidFill>
                  <a:srgbClr val="464646"/>
                </a:solidFill>
              </a:rPr>
              <a:t>- получает </a:t>
            </a:r>
            <a:r>
              <a:rPr lang="ru-RU" sz="2000" dirty="0">
                <a:solidFill>
                  <a:srgbClr val="464646"/>
                </a:solidFill>
              </a:rPr>
              <a:t>профессиональное обслуживание собственных объектов электросетевого </a:t>
            </a:r>
            <a:r>
              <a:rPr lang="ru-RU" sz="2000" dirty="0" smtClean="0">
                <a:solidFill>
                  <a:srgbClr val="464646"/>
                </a:solidFill>
              </a:rPr>
              <a:t>хозяйства;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исключает </a:t>
            </a:r>
            <a:r>
              <a:rPr lang="ru-RU" sz="2000" dirty="0">
                <a:solidFill>
                  <a:srgbClr val="464646"/>
                </a:solidFill>
              </a:rPr>
              <a:t>затраты на обслуживание </a:t>
            </a:r>
            <a:r>
              <a:rPr lang="ru-RU" sz="2000" dirty="0" smtClean="0">
                <a:solidFill>
                  <a:srgbClr val="464646"/>
                </a:solidFill>
              </a:rPr>
              <a:t>имущества;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экономит </a:t>
            </a:r>
            <a:r>
              <a:rPr lang="ru-RU" sz="2000" dirty="0">
                <a:solidFill>
                  <a:srgbClr val="464646"/>
                </a:solidFill>
              </a:rPr>
              <a:t>на  оплате  электроэнергии, связанной с компенсацией потерь в </a:t>
            </a:r>
            <a:r>
              <a:rPr lang="ru-RU" sz="2000" dirty="0" smtClean="0">
                <a:solidFill>
                  <a:srgbClr val="464646"/>
                </a:solidFill>
              </a:rPr>
              <a:t>сетях;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передает </a:t>
            </a:r>
            <a:r>
              <a:rPr lang="ru-RU" sz="2000" dirty="0">
                <a:solidFill>
                  <a:srgbClr val="464646"/>
                </a:solidFill>
              </a:rPr>
              <a:t>ответственность за безаварийное и бесперебойное </a:t>
            </a:r>
            <a:r>
              <a:rPr lang="ru-RU" sz="2000" dirty="0" smtClean="0">
                <a:solidFill>
                  <a:srgbClr val="464646"/>
                </a:solidFill>
              </a:rPr>
              <a:t>электроснабжение;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получает </a:t>
            </a:r>
            <a:r>
              <a:rPr lang="ru-RU" sz="2000" dirty="0">
                <a:solidFill>
                  <a:srgbClr val="464646"/>
                </a:solidFill>
              </a:rPr>
              <a:t>арендную плату за пользование </a:t>
            </a:r>
            <a:r>
              <a:rPr lang="ru-RU" sz="2000" dirty="0" smtClean="0">
                <a:solidFill>
                  <a:srgbClr val="464646"/>
                </a:solidFill>
              </a:rPr>
              <a:t>имуществом;</a:t>
            </a:r>
          </a:p>
          <a:p>
            <a:r>
              <a:rPr lang="ru-RU" sz="2000" dirty="0" smtClean="0">
                <a:solidFill>
                  <a:srgbClr val="464646"/>
                </a:solidFill>
              </a:rPr>
              <a:t>- получает гибкие условия сотрудничества;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сотрудничает </a:t>
            </a:r>
            <a:r>
              <a:rPr lang="ru-RU" sz="2000" dirty="0">
                <a:solidFill>
                  <a:srgbClr val="464646"/>
                </a:solidFill>
              </a:rPr>
              <a:t>с надежным, зарекомендовавшим себя </a:t>
            </a:r>
            <a:r>
              <a:rPr lang="ru-RU" sz="2000" dirty="0" smtClean="0">
                <a:solidFill>
                  <a:srgbClr val="464646"/>
                </a:solidFill>
              </a:rPr>
              <a:t>партнером.</a:t>
            </a:r>
            <a:endParaRPr lang="ru-RU" sz="2000" dirty="0">
              <a:solidFill>
                <a:srgbClr val="464646"/>
              </a:solidFill>
            </a:endParaRPr>
          </a:p>
          <a:p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1. Выгоды предложения для собственника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p:pic>
        <p:nvPicPr>
          <p:cNvPr id="2052" name="Picture 4" descr="http://ryazan-info.ru/s_images/14934784086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6" y="2250830"/>
            <a:ext cx="2738552" cy="27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5766" y="5699577"/>
            <a:ext cx="84384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4169"/>
                </a:solidFill>
              </a:rPr>
              <a:t>Экономический </a:t>
            </a:r>
            <a:r>
              <a:rPr lang="ru-RU" dirty="0">
                <a:solidFill>
                  <a:srgbClr val="004169"/>
                </a:solidFill>
              </a:rPr>
              <a:t>эффект от сотрудничества с крупной сетевой </a:t>
            </a:r>
            <a:r>
              <a:rPr lang="ru-RU" sz="2000" dirty="0">
                <a:solidFill>
                  <a:srgbClr val="004169"/>
                </a:solidFill>
              </a:rPr>
              <a:t>организацией</a:t>
            </a:r>
            <a:r>
              <a:rPr lang="ru-RU" dirty="0">
                <a:solidFill>
                  <a:srgbClr val="004169"/>
                </a:solidFill>
              </a:rPr>
              <a:t> может значительно превосходить результаты самостоятельного тарифного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450751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ym1579u.mskobr.ru/images/iStock_000019166661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8" y="4094164"/>
            <a:ext cx="4667251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2. Выгоды для АО «ОРЭС-</a:t>
            </a:r>
            <a:r>
              <a:rPr lang="ru-RU" dirty="0" err="1" smtClean="0"/>
              <a:t>Прикамья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1"/>
          </p:nvPr>
        </p:nvSpPr>
        <p:spPr>
          <a:xfrm>
            <a:off x="1019908" y="1458383"/>
            <a:ext cx="8299939" cy="2155256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АО </a:t>
            </a:r>
            <a:r>
              <a:rPr lang="ru-RU" sz="2000" b="1" dirty="0" smtClean="0">
                <a:solidFill>
                  <a:srgbClr val="0070C0"/>
                </a:solidFill>
              </a:rPr>
              <a:t>«ОРЭС-</a:t>
            </a:r>
            <a:r>
              <a:rPr lang="ru-RU" sz="2000" b="1" dirty="0" err="1" smtClean="0">
                <a:solidFill>
                  <a:srgbClr val="0070C0"/>
                </a:solidFill>
              </a:rPr>
              <a:t>Прикамья</a:t>
            </a:r>
            <a:r>
              <a:rPr lang="ru-RU" sz="2000" b="1" dirty="0" smtClean="0">
                <a:solidFill>
                  <a:srgbClr val="0070C0"/>
                </a:solidFill>
              </a:rPr>
              <a:t>»: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интегрирует </a:t>
            </a:r>
            <a:r>
              <a:rPr lang="ru-RU" sz="2000" dirty="0">
                <a:solidFill>
                  <a:srgbClr val="464646"/>
                </a:solidFill>
              </a:rPr>
              <a:t>принимаемые объекты электросетевого хозяйства в единую сеть, повышает надежность и качество оказываемых </a:t>
            </a:r>
            <a:r>
              <a:rPr lang="ru-RU" sz="2000" dirty="0" smtClean="0">
                <a:solidFill>
                  <a:srgbClr val="464646"/>
                </a:solidFill>
              </a:rPr>
              <a:t>услуг;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увеличивает </a:t>
            </a:r>
            <a:r>
              <a:rPr lang="ru-RU" sz="2000" dirty="0">
                <a:solidFill>
                  <a:srgbClr val="464646"/>
                </a:solidFill>
              </a:rPr>
              <a:t>объем бизнеса и долю на </a:t>
            </a:r>
            <a:r>
              <a:rPr lang="ru-RU" sz="2000" dirty="0" smtClean="0">
                <a:solidFill>
                  <a:srgbClr val="464646"/>
                </a:solidFill>
              </a:rPr>
              <a:t>рынке;</a:t>
            </a:r>
            <a:endParaRPr lang="ru-RU" sz="2000" dirty="0">
              <a:solidFill>
                <a:srgbClr val="464646"/>
              </a:solidFill>
            </a:endParaRPr>
          </a:p>
          <a:p>
            <a:r>
              <a:rPr lang="ru-RU" sz="2000" dirty="0" smtClean="0">
                <a:solidFill>
                  <a:srgbClr val="464646"/>
                </a:solidFill>
              </a:rPr>
              <a:t>- получает </a:t>
            </a:r>
            <a:r>
              <a:rPr lang="ru-RU" sz="2000" dirty="0">
                <a:solidFill>
                  <a:srgbClr val="464646"/>
                </a:solidFill>
              </a:rPr>
              <a:t>синергетический эффект от интеграции: эксплуатационные мощности уже </a:t>
            </a:r>
            <a:r>
              <a:rPr lang="ru-RU" sz="2000" dirty="0" smtClean="0">
                <a:solidFill>
                  <a:srgbClr val="464646"/>
                </a:solidFill>
              </a:rPr>
              <a:t>созданы.</a:t>
            </a:r>
            <a:endParaRPr lang="ru-RU" sz="2000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91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624254" y="1601258"/>
            <a:ext cx="8203944" cy="4079875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  <a:buSzTx/>
            </a:pPr>
            <a:r>
              <a:rPr lang="ru-RU" sz="2000" b="1" kern="1200" dirty="0">
                <a:solidFill>
                  <a:prstClr val="white"/>
                </a:solidFill>
                <a:ea typeface="+mn-ea"/>
                <a:cs typeface="+mn-cs"/>
              </a:rPr>
              <a:t>Наименование</a:t>
            </a:r>
          </a:p>
          <a:p>
            <a:pPr algn="ctr"/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68871" y="366259"/>
            <a:ext cx="7896860" cy="908626"/>
          </a:xfrm>
        </p:spPr>
        <p:txBody>
          <a:bodyPr/>
          <a:lstStyle/>
          <a:p>
            <a:r>
              <a:rPr lang="ru-RU" dirty="0" smtClean="0"/>
              <a:t>3. Почему </a:t>
            </a:r>
            <a:r>
              <a:rPr lang="ru-RU" dirty="0"/>
              <a:t>АО </a:t>
            </a:r>
            <a:r>
              <a:rPr lang="ru-RU" dirty="0" smtClean="0"/>
              <a:t>«ОРЭС-</a:t>
            </a:r>
            <a:r>
              <a:rPr lang="ru-RU" dirty="0" err="1" smtClean="0"/>
              <a:t>Прикамья</a:t>
            </a:r>
            <a:r>
              <a:rPr lang="ru-RU" dirty="0" smtClean="0"/>
              <a:t>» </a:t>
            </a:r>
            <a:r>
              <a:rPr lang="ru-RU" dirty="0"/>
              <a:t>- профессиональный участник рынка?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7" y="5582750"/>
            <a:ext cx="3988594" cy="726281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8409" y="1291615"/>
            <a:ext cx="8950568" cy="3966185"/>
          </a:xfrm>
          <a:prstGeom prst="rect">
            <a:avLst/>
          </a:prstGeom>
        </p:spPr>
        <p:txBody>
          <a:bodyPr lIns="90000" tIns="46800" rIns="90000" bIns="46800"/>
          <a:lstStyle>
            <a:lvl1pPr marL="247642" marR="0" indent="-247642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4201" marR="0" indent="-288916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337268" marR="0" indent="-346698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871076" marR="0" indent="-385221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366361" marR="0" indent="-385221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861645" marR="0" indent="-385221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356930" marR="0" indent="-385221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852215" marR="0" indent="-385221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347500" marR="0" indent="-385221" algn="l" defTabSz="990570" rtl="0" latinLnBrk="0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3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just" hangingPunct="1">
              <a:buFont typeface="Times New Roman" pitchFamily="18" charset="0"/>
              <a:buNone/>
            </a:pPr>
            <a:r>
              <a:rPr lang="ru-RU" altLang="ru-RU" sz="1600" i="1" dirty="0" smtClean="0">
                <a:solidFill>
                  <a:srgbClr val="464646"/>
                </a:solidFill>
              </a:rPr>
              <a:t>	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АО «Объединенный региональные электрические сети </a:t>
            </a:r>
            <a:r>
              <a:rPr lang="ru-RU" altLang="ru-RU" sz="1600" b="1" dirty="0" err="1" smtClean="0">
                <a:solidFill>
                  <a:srgbClr val="0070C0"/>
                </a:solidFill>
              </a:rPr>
              <a:t>Прикамья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»</a:t>
            </a:r>
            <a:r>
              <a:rPr lang="ru-RU" altLang="ru-RU" sz="1600" dirty="0" smtClean="0">
                <a:solidFill>
                  <a:srgbClr val="464646"/>
                </a:solidFill>
              </a:rPr>
              <a:t> (АО «ОРЭС-</a:t>
            </a:r>
            <a:r>
              <a:rPr lang="ru-RU" altLang="ru-RU" sz="1600" dirty="0" err="1" smtClean="0">
                <a:solidFill>
                  <a:srgbClr val="464646"/>
                </a:solidFill>
              </a:rPr>
              <a:t>Прикамья</a:t>
            </a:r>
            <a:r>
              <a:rPr lang="ru-RU" altLang="ru-RU" sz="1600" dirty="0" smtClean="0">
                <a:solidFill>
                  <a:srgbClr val="464646"/>
                </a:solidFill>
              </a:rPr>
              <a:t>) - территориальная сетевая организация, зарегистрирована 16 марта 2004 года. </a:t>
            </a:r>
          </a:p>
          <a:p>
            <a:pPr algn="just" hangingPunct="1">
              <a:buFont typeface="Times New Roman" pitchFamily="18" charset="0"/>
              <a:buNone/>
            </a:pPr>
            <a:r>
              <a:rPr lang="ru-RU" altLang="ru-RU" sz="1600" dirty="0" smtClean="0">
                <a:solidFill>
                  <a:srgbClr val="464646"/>
                </a:solidFill>
              </a:rPr>
              <a:t>      Компания создавалась при поддержке и участии муниципальных и региональных властей.  </a:t>
            </a:r>
          </a:p>
          <a:p>
            <a:pPr algn="just" hangingPunct="1">
              <a:buFont typeface="Times New Roman" pitchFamily="18" charset="0"/>
              <a:buNone/>
            </a:pPr>
            <a:r>
              <a:rPr lang="ru-RU" altLang="ru-RU" sz="1600" dirty="0">
                <a:solidFill>
                  <a:srgbClr val="464646"/>
                </a:solidFill>
              </a:rPr>
              <a:t>	</a:t>
            </a:r>
            <a:r>
              <a:rPr lang="ru-RU" altLang="ru-RU" sz="1600" dirty="0" smtClean="0">
                <a:solidFill>
                  <a:srgbClr val="464646"/>
                </a:solidFill>
              </a:rPr>
              <a:t>Перед предприятием  были поставлены следующие задачи:</a:t>
            </a:r>
          </a:p>
          <a:p>
            <a:pPr algn="just" hangingPunct="1">
              <a:buFont typeface="Times New Roman" pitchFamily="18" charset="0"/>
              <a:buNone/>
            </a:pPr>
            <a:r>
              <a:rPr lang="ru-RU" altLang="ru-RU" sz="1600" dirty="0" smtClean="0">
                <a:solidFill>
                  <a:srgbClr val="464646"/>
                </a:solidFill>
              </a:rPr>
              <a:t>	- выведение муниципальных электросетевых комплексов из депрессивного состояния;</a:t>
            </a:r>
          </a:p>
          <a:p>
            <a:pPr algn="just" hangingPunct="1">
              <a:buFont typeface="Times New Roman" pitchFamily="18" charset="0"/>
              <a:buNone/>
            </a:pPr>
            <a:r>
              <a:rPr lang="ru-RU" altLang="ru-RU" sz="1600" dirty="0" smtClean="0">
                <a:solidFill>
                  <a:srgbClr val="464646"/>
                </a:solidFill>
              </a:rPr>
              <a:t>	- решение проблем изношенности сетей,</a:t>
            </a:r>
          </a:p>
          <a:p>
            <a:pPr algn="just" hangingPunct="1">
              <a:buFont typeface="Times New Roman" pitchFamily="18" charset="0"/>
              <a:buNone/>
            </a:pPr>
            <a:r>
              <a:rPr lang="ru-RU" altLang="ru-RU" sz="1600" dirty="0" smtClean="0">
                <a:solidFill>
                  <a:srgbClr val="464646"/>
                </a:solidFill>
              </a:rPr>
              <a:t>	- повышение надежности энергоснабжения. </a:t>
            </a:r>
          </a:p>
          <a:p>
            <a:pPr algn="just" hangingPunct="1">
              <a:buFont typeface="Times New Roman" pitchFamily="18" charset="0"/>
              <a:buNone/>
            </a:pPr>
            <a:r>
              <a:rPr lang="ru-RU" altLang="ru-RU" sz="1600" dirty="0" smtClean="0">
                <a:solidFill>
                  <a:srgbClr val="464646"/>
                </a:solidFill>
              </a:rPr>
              <a:t>      Предприятие осуществляет деятельность на 11 муниципальных образованиях Пермского края и на территории Удмуртской республики. Компания обслуживает электросетевые комплексы крупнейших городов Пермского края: Чайковский, Лысьва, </a:t>
            </a:r>
            <a:r>
              <a:rPr lang="ru-RU" altLang="ru-RU" sz="1600" dirty="0" err="1" smtClean="0">
                <a:solidFill>
                  <a:srgbClr val="464646"/>
                </a:solidFill>
              </a:rPr>
              <a:t>Губаха</a:t>
            </a:r>
            <a:r>
              <a:rPr lang="ru-RU" altLang="ru-RU" sz="1600" dirty="0" smtClean="0">
                <a:solidFill>
                  <a:srgbClr val="464646"/>
                </a:solidFill>
              </a:rPr>
              <a:t>, </a:t>
            </a:r>
            <a:r>
              <a:rPr lang="ru-RU" altLang="ru-RU" sz="1600" dirty="0" err="1" smtClean="0">
                <a:solidFill>
                  <a:srgbClr val="464646"/>
                </a:solidFill>
              </a:rPr>
              <a:t>Кизел</a:t>
            </a:r>
            <a:r>
              <a:rPr lang="ru-RU" altLang="ru-RU" sz="1600" dirty="0" smtClean="0">
                <a:solidFill>
                  <a:srgbClr val="464646"/>
                </a:solidFill>
              </a:rPr>
              <a:t>, Очер, Александровск Горнозаводск, Гремячинск, Суксун, Верещагино, а также объекты электросетевого хозяйства в </a:t>
            </a:r>
            <a:r>
              <a:rPr lang="ru-RU" altLang="ru-RU" sz="1600" dirty="0" err="1" smtClean="0">
                <a:solidFill>
                  <a:srgbClr val="464646"/>
                </a:solidFill>
              </a:rPr>
              <a:t>Добрянском</a:t>
            </a:r>
            <a:r>
              <a:rPr lang="ru-RU" altLang="ru-RU" sz="1600" dirty="0" smtClean="0">
                <a:solidFill>
                  <a:srgbClr val="464646"/>
                </a:solidFill>
              </a:rPr>
              <a:t> районе.</a:t>
            </a:r>
          </a:p>
          <a:p>
            <a:pPr algn="just" hangingPunct="1">
              <a:buFont typeface="Times New Roman" pitchFamily="18" charset="0"/>
              <a:buNone/>
            </a:pPr>
            <a:r>
              <a:rPr lang="ru-RU" altLang="ru-RU" sz="1600" dirty="0">
                <a:solidFill>
                  <a:srgbClr val="464646"/>
                </a:solidFill>
              </a:rPr>
              <a:t>	</a:t>
            </a:r>
            <a:r>
              <a:rPr lang="ru-RU" altLang="ru-RU" sz="1600" dirty="0" smtClean="0">
                <a:solidFill>
                  <a:srgbClr val="464646"/>
                </a:solidFill>
              </a:rPr>
              <a:t>Дочернее предприятие ООО «ОРЭС-Березники» обслуживает электросетевой комплекс города Березники.</a:t>
            </a:r>
          </a:p>
          <a:p>
            <a:pPr algn="just" hangingPunct="1">
              <a:buFont typeface="Times New Roman" pitchFamily="18" charset="0"/>
              <a:buNone/>
            </a:pPr>
            <a:endParaRPr lang="ru-RU" altLang="ru-RU" sz="1400" i="1" dirty="0" smtClean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88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69" y="835546"/>
            <a:ext cx="5273675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"/>
          <p:cNvSpPr>
            <a:spLocks/>
          </p:cNvSpPr>
          <p:nvPr/>
        </p:nvSpPr>
        <p:spPr bwMode="auto">
          <a:xfrm>
            <a:off x="6191249" y="3588953"/>
            <a:ext cx="1495425" cy="292323"/>
          </a:xfrm>
          <a:prstGeom prst="borderCallout2">
            <a:avLst>
              <a:gd name="adj1" fmla="val 28157"/>
              <a:gd name="adj2" fmla="val -1500"/>
              <a:gd name="adj3" fmla="val 30412"/>
              <a:gd name="adj4" fmla="val -9574"/>
              <a:gd name="adj5" fmla="val 50500"/>
              <a:gd name="adj6" fmla="val -34092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err="1" smtClean="0">
                <a:solidFill>
                  <a:srgbClr val="333399"/>
                </a:solidFill>
              </a:rPr>
              <a:t>Губаха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6191249" y="2996952"/>
            <a:ext cx="1495425" cy="317872"/>
          </a:xfrm>
          <a:prstGeom prst="borderCallout2">
            <a:avLst>
              <a:gd name="adj1" fmla="val 20000"/>
              <a:gd name="adj2" fmla="val -5097"/>
              <a:gd name="adj3" fmla="val 20000"/>
              <a:gd name="adj4" fmla="val -7431"/>
              <a:gd name="adj5" fmla="val 168283"/>
              <a:gd name="adj6" fmla="val -33105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err="1" smtClean="0">
                <a:solidFill>
                  <a:srgbClr val="333399"/>
                </a:solidFill>
              </a:rPr>
              <a:t>Кизел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6183759" y="4169917"/>
            <a:ext cx="1470025" cy="323378"/>
          </a:xfrm>
          <a:prstGeom prst="borderCallout2">
            <a:avLst>
              <a:gd name="adj1" fmla="val 26954"/>
              <a:gd name="adj2" fmla="val -74"/>
              <a:gd name="adj3" fmla="val 39426"/>
              <a:gd name="adj4" fmla="val -3588"/>
              <a:gd name="adj5" fmla="val 18242"/>
              <a:gd name="adj6" fmla="val -11943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Горнозаводск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6187281" y="4797152"/>
            <a:ext cx="1470025" cy="289842"/>
          </a:xfrm>
          <a:prstGeom prst="borderCallout2">
            <a:avLst>
              <a:gd name="adj1" fmla="val 42352"/>
              <a:gd name="adj2" fmla="val -1949"/>
              <a:gd name="adj3" fmla="val 46204"/>
              <a:gd name="adj4" fmla="val -5069"/>
              <a:gd name="adj5" fmla="val -239823"/>
              <a:gd name="adj6" fmla="val -28860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Гремячинск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1843906" y="3652217"/>
            <a:ext cx="1495425" cy="278954"/>
          </a:xfrm>
          <a:prstGeom prst="borderCallout2">
            <a:avLst>
              <a:gd name="adj1" fmla="val 18000"/>
              <a:gd name="adj2" fmla="val 105097"/>
              <a:gd name="adj3" fmla="val 18000"/>
              <a:gd name="adj4" fmla="val 111995"/>
              <a:gd name="adj5" fmla="val 299631"/>
              <a:gd name="adj6" fmla="val 162549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Верещагино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1832496" y="4221089"/>
            <a:ext cx="1495425" cy="288032"/>
          </a:xfrm>
          <a:prstGeom prst="borderCallout2">
            <a:avLst>
              <a:gd name="adj1" fmla="val 30000"/>
              <a:gd name="adj2" fmla="val 105097"/>
              <a:gd name="adj3" fmla="val 30000"/>
              <a:gd name="adj4" fmla="val 111569"/>
              <a:gd name="adj5" fmla="val 161922"/>
              <a:gd name="adj6" fmla="val 164053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Очер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4" name="AutoShape 12"/>
          <p:cNvSpPr>
            <a:spLocks/>
          </p:cNvSpPr>
          <p:nvPr/>
        </p:nvSpPr>
        <p:spPr bwMode="auto">
          <a:xfrm>
            <a:off x="1843906" y="5371034"/>
            <a:ext cx="1495425" cy="290337"/>
          </a:xfrm>
          <a:prstGeom prst="borderCallout2">
            <a:avLst>
              <a:gd name="adj1" fmla="val 18750"/>
              <a:gd name="adj2" fmla="val 105097"/>
              <a:gd name="adj3" fmla="val 18750"/>
              <a:gd name="adj4" fmla="val 110403"/>
              <a:gd name="adj5" fmla="val 131095"/>
              <a:gd name="adj6" fmla="val 144719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Чайковский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>
            <a:off x="1843906" y="4805536"/>
            <a:ext cx="1495425" cy="288032"/>
          </a:xfrm>
          <a:prstGeom prst="borderCallout2">
            <a:avLst>
              <a:gd name="adj1" fmla="val 21051"/>
              <a:gd name="adj2" fmla="val 105097"/>
              <a:gd name="adj3" fmla="val 21051"/>
              <a:gd name="adj4" fmla="val 116454"/>
              <a:gd name="adj5" fmla="val 210500"/>
              <a:gd name="adj6" fmla="val 246263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Суксун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6" name="AutoShape 27"/>
          <p:cNvSpPr>
            <a:spLocks/>
          </p:cNvSpPr>
          <p:nvPr/>
        </p:nvSpPr>
        <p:spPr bwMode="auto">
          <a:xfrm>
            <a:off x="6191249" y="5371033"/>
            <a:ext cx="1487488" cy="290337"/>
          </a:xfrm>
          <a:prstGeom prst="borderCallout2">
            <a:avLst>
              <a:gd name="adj1" fmla="val 19046"/>
              <a:gd name="adj2" fmla="val -5037"/>
              <a:gd name="adj3" fmla="val 19046"/>
              <a:gd name="adj4" fmla="val -7134"/>
              <a:gd name="adj5" fmla="val -294152"/>
              <a:gd name="adj6" fmla="val -30299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Лысьва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17" name="AutoShape 29"/>
          <p:cNvSpPr>
            <a:spLocks/>
          </p:cNvSpPr>
          <p:nvPr/>
        </p:nvSpPr>
        <p:spPr bwMode="auto">
          <a:xfrm>
            <a:off x="6191249" y="2396183"/>
            <a:ext cx="1495425" cy="312737"/>
          </a:xfrm>
          <a:prstGeom prst="borderCallout2">
            <a:avLst>
              <a:gd name="adj1" fmla="val 25000"/>
              <a:gd name="adj2" fmla="val -5097"/>
              <a:gd name="adj3" fmla="val 25000"/>
              <a:gd name="adj4" fmla="val -7537"/>
              <a:gd name="adj5" fmla="val 326619"/>
              <a:gd name="adj6" fmla="val -37061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Александровск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pic>
        <p:nvPicPr>
          <p:cNvPr id="18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81" y="1488009"/>
            <a:ext cx="571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0"/>
          <p:cNvSpPr>
            <a:spLocks/>
          </p:cNvSpPr>
          <p:nvPr/>
        </p:nvSpPr>
        <p:spPr bwMode="auto">
          <a:xfrm>
            <a:off x="1843906" y="3062646"/>
            <a:ext cx="1495425" cy="286519"/>
          </a:xfrm>
          <a:prstGeom prst="borderCallout2">
            <a:avLst>
              <a:gd name="adj1" fmla="val 18000"/>
              <a:gd name="adj2" fmla="val 105097"/>
              <a:gd name="adj3" fmla="val 18000"/>
              <a:gd name="adj4" fmla="val 111995"/>
              <a:gd name="adj5" fmla="val 371503"/>
              <a:gd name="adj6" fmla="val 217644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err="1" smtClean="0">
                <a:solidFill>
                  <a:srgbClr val="333399"/>
                </a:solidFill>
              </a:rPr>
              <a:t>Добрянский</a:t>
            </a:r>
            <a:r>
              <a:rPr lang="ru-RU" altLang="ru-RU" sz="800" b="1" dirty="0" smtClean="0">
                <a:solidFill>
                  <a:srgbClr val="333399"/>
                </a:solidFill>
              </a:rPr>
              <a:t> район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20" name="AutoShape 10"/>
          <p:cNvSpPr>
            <a:spLocks/>
          </p:cNvSpPr>
          <p:nvPr/>
        </p:nvSpPr>
        <p:spPr bwMode="auto">
          <a:xfrm>
            <a:off x="1843906" y="2529097"/>
            <a:ext cx="1495425" cy="286519"/>
          </a:xfrm>
          <a:prstGeom prst="borderCallout2">
            <a:avLst>
              <a:gd name="adj1" fmla="val 18000"/>
              <a:gd name="adj2" fmla="val 105097"/>
              <a:gd name="adj3" fmla="val 18000"/>
              <a:gd name="adj4" fmla="val 111995"/>
              <a:gd name="adj5" fmla="val 231777"/>
              <a:gd name="adj6" fmla="val 224268"/>
            </a:avLst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800" b="1" dirty="0" smtClean="0">
                <a:solidFill>
                  <a:srgbClr val="333399"/>
                </a:solidFill>
              </a:rPr>
              <a:t>Березники</a:t>
            </a:r>
            <a:endParaRPr lang="ru-RU" altLang="ru-RU" sz="800" b="1" dirty="0">
              <a:solidFill>
                <a:srgbClr val="3333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68871" y="366259"/>
            <a:ext cx="7896860" cy="917418"/>
          </a:xfrm>
        </p:spPr>
        <p:txBody>
          <a:bodyPr/>
          <a:lstStyle/>
          <a:p>
            <a:r>
              <a:rPr lang="ru-RU" dirty="0"/>
              <a:t>География работы</a:t>
            </a:r>
            <a:br>
              <a:rPr lang="ru-RU" dirty="0"/>
            </a:br>
            <a:r>
              <a:rPr lang="ru-RU" dirty="0"/>
              <a:t>группы компаний </a:t>
            </a:r>
            <a:r>
              <a:rPr lang="ru-RU" dirty="0" smtClean="0"/>
              <a:t>ОРЭС </a:t>
            </a:r>
            <a:r>
              <a:rPr lang="ru-RU" dirty="0"/>
              <a:t>в Пермском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1118972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68871" y="366259"/>
            <a:ext cx="7896860" cy="873456"/>
          </a:xfrm>
        </p:spPr>
        <p:txBody>
          <a:bodyPr/>
          <a:lstStyle/>
          <a:p>
            <a:r>
              <a:rPr lang="ru-RU" dirty="0"/>
              <a:t>4. Чем занимается АО </a:t>
            </a:r>
            <a:r>
              <a:rPr lang="ru-RU" dirty="0" smtClean="0"/>
              <a:t>«ОРЭС-</a:t>
            </a:r>
            <a:r>
              <a:rPr lang="ru-RU" dirty="0" err="1" smtClean="0"/>
              <a:t>Прикамья</a:t>
            </a:r>
            <a:r>
              <a:rPr lang="ru-RU" dirty="0" smtClean="0"/>
              <a:t>»?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Основные виды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771899" y="1557296"/>
            <a:ext cx="5671759" cy="4403888"/>
          </a:xfrm>
        </p:spPr>
        <p:txBody>
          <a:bodyPr/>
          <a:lstStyle/>
          <a:p>
            <a:r>
              <a:rPr lang="ru-RU" sz="1800" dirty="0" smtClean="0"/>
              <a:t>1. </a:t>
            </a:r>
            <a:r>
              <a:rPr lang="ru-RU" sz="1800" dirty="0" smtClean="0">
                <a:solidFill>
                  <a:srgbClr val="0070C0"/>
                </a:solidFill>
              </a:rPr>
              <a:t>Передача </a:t>
            </a:r>
            <a:r>
              <a:rPr lang="ru-RU" sz="1800" dirty="0">
                <a:solidFill>
                  <a:srgbClr val="0070C0"/>
                </a:solidFill>
              </a:rPr>
              <a:t>электрической энергии</a:t>
            </a:r>
            <a:r>
              <a:rPr lang="ru-RU" sz="1800" dirty="0"/>
              <a:t> и проведение</a:t>
            </a:r>
            <a:br>
              <a:rPr lang="ru-RU" sz="1800" dirty="0"/>
            </a:br>
            <a:r>
              <a:rPr lang="ru-RU" sz="1800" dirty="0"/>
              <a:t>мероприятий по снижению потерь в электрических</a:t>
            </a:r>
            <a:br>
              <a:rPr lang="ru-RU" sz="1800" dirty="0"/>
            </a:br>
            <a:r>
              <a:rPr lang="ru-RU" sz="1800" dirty="0"/>
              <a:t>сетях, повышение </a:t>
            </a:r>
            <a:r>
              <a:rPr lang="ru-RU" sz="1800" dirty="0" err="1"/>
              <a:t>энергоэффективности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коммунального  электросетевого хозяйства. </a:t>
            </a:r>
          </a:p>
          <a:p>
            <a:r>
              <a:rPr lang="ru-RU" sz="1800" dirty="0" smtClean="0"/>
              <a:t>2. </a:t>
            </a:r>
            <a:r>
              <a:rPr lang="ru-RU" sz="1800" dirty="0" smtClean="0">
                <a:solidFill>
                  <a:srgbClr val="0070C0"/>
                </a:solidFill>
              </a:rPr>
              <a:t>Текущая </a:t>
            </a:r>
            <a:r>
              <a:rPr lang="ru-RU" sz="1800" dirty="0">
                <a:solidFill>
                  <a:srgbClr val="0070C0"/>
                </a:solidFill>
              </a:rPr>
              <a:t>эксплуатация и ремонт электрических сетей</a:t>
            </a:r>
            <a:r>
              <a:rPr lang="ru-RU" sz="1800" dirty="0"/>
              <a:t>, проведение мероприятий по снижению аварийности и повышению надежности электроснабжения потребителей.</a:t>
            </a:r>
          </a:p>
          <a:p>
            <a:r>
              <a:rPr lang="ru-RU" sz="1800" dirty="0" smtClean="0"/>
              <a:t>3. </a:t>
            </a:r>
            <a:r>
              <a:rPr lang="ru-RU" sz="1800" dirty="0" smtClean="0">
                <a:solidFill>
                  <a:srgbClr val="0070C0"/>
                </a:solidFill>
              </a:rPr>
              <a:t>Развитие </a:t>
            </a:r>
            <a:r>
              <a:rPr lang="ru-RU" sz="1800" dirty="0">
                <a:solidFill>
                  <a:srgbClr val="0070C0"/>
                </a:solidFill>
              </a:rPr>
              <a:t>коммунального электросетевого хозяйства</a:t>
            </a:r>
            <a:r>
              <a:rPr lang="ru-RU" sz="1800" dirty="0"/>
              <a:t> и создание  условий для социально-экономического развития территорий за счет выполнения инвестиционной программы.</a:t>
            </a:r>
          </a:p>
          <a:p>
            <a:r>
              <a:rPr lang="ru-RU" sz="1800" dirty="0" smtClean="0"/>
              <a:t>4. </a:t>
            </a:r>
            <a:r>
              <a:rPr lang="ru-RU" sz="1800" dirty="0" smtClean="0">
                <a:solidFill>
                  <a:srgbClr val="0070C0"/>
                </a:solidFill>
              </a:rPr>
              <a:t>Технологическое </a:t>
            </a:r>
            <a:r>
              <a:rPr lang="ru-RU" sz="1800" dirty="0">
                <a:solidFill>
                  <a:srgbClr val="0070C0"/>
                </a:solidFill>
              </a:rPr>
              <a:t>присоединение</a:t>
            </a:r>
            <a:r>
              <a:rPr lang="ru-RU" sz="1800" dirty="0"/>
              <a:t> юридических и физических лиц к электросетям, взаимодействие с муниципалитетами при строительстве и реконструкции объектов социальной инфраструктуры.</a:t>
            </a:r>
          </a:p>
          <a:p>
            <a:endParaRPr lang="ru-RU" sz="1800" dirty="0"/>
          </a:p>
        </p:txBody>
      </p:sp>
      <p:pic>
        <p:nvPicPr>
          <p:cNvPr id="7" name="Picture 7" descr="http://mail.chaspik.org/sites/default/files/field/image/0-01-090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" y="2356258"/>
            <a:ext cx="2877585" cy="240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37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лый фон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715</Words>
  <Application>Microsoft Office PowerPoint</Application>
  <PresentationFormat>Лист A4 (210x297 мм)</PresentationFormat>
  <Paragraphs>135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Белый фон</vt:lpstr>
      <vt:lpstr>Спец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Волобуев Игорь Андреевич</dc:creator>
  <cp:lastModifiedBy>Гоминюк Сергей Олегович</cp:lastModifiedBy>
  <cp:revision>87</cp:revision>
  <dcterms:modified xsi:type="dcterms:W3CDTF">2018-08-27T03:56:11Z</dcterms:modified>
</cp:coreProperties>
</file>